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34"/>
  </p:notesMasterIdLst>
  <p:sldIdLst>
    <p:sldId id="287" r:id="rId2"/>
    <p:sldId id="256" r:id="rId3"/>
    <p:sldId id="257" r:id="rId4"/>
    <p:sldId id="258" r:id="rId5"/>
    <p:sldId id="259" r:id="rId6"/>
    <p:sldId id="278" r:id="rId7"/>
    <p:sldId id="279" r:id="rId8"/>
    <p:sldId id="280" r:id="rId9"/>
    <p:sldId id="281" r:id="rId10"/>
    <p:sldId id="282" r:id="rId11"/>
    <p:sldId id="284" r:id="rId12"/>
    <p:sldId id="260" r:id="rId13"/>
    <p:sldId id="261" r:id="rId14"/>
    <p:sldId id="262" r:id="rId15"/>
    <p:sldId id="263" r:id="rId16"/>
    <p:sldId id="264" r:id="rId17"/>
    <p:sldId id="266" r:id="rId18"/>
    <p:sldId id="268" r:id="rId19"/>
    <p:sldId id="269" r:id="rId20"/>
    <p:sldId id="265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85" r:id="rId30"/>
    <p:sldId id="286" r:id="rId31"/>
    <p:sldId id="283" r:id="rId32"/>
    <p:sldId id="288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7"/>
    <p:restoredTop sz="78926" autoAdjust="0"/>
  </p:normalViewPr>
  <p:slideViewPr>
    <p:cSldViewPr snapToGrid="0" snapToObjects="1">
      <p:cViewPr varScale="1">
        <p:scale>
          <a:sx n="172" d="100"/>
          <a:sy n="172" d="100"/>
        </p:scale>
        <p:origin x="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46BC8-F8DC-7048-8124-6BDDE0E9142D}" type="datetimeFigureOut">
              <a:rPr lang="en-US" smtClean="0"/>
              <a:t>1/23/18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A00407-2B40-2B4C-867F-0C013310B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46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Hit the green Clone or Download button on the right.</a:t>
            </a:r>
          </a:p>
          <a:p>
            <a:endParaRPr lang="en-US" dirty="0"/>
          </a:p>
          <a:p>
            <a:r>
              <a:rPr lang="en-US" dirty="0"/>
              <a:t>If you have node installed, you’ll be able to run your code live but not required.</a:t>
            </a:r>
          </a:p>
          <a:p>
            <a:endParaRPr lang="en-US" dirty="0"/>
          </a:p>
          <a:p>
            <a:r>
              <a:rPr lang="en-US" dirty="0"/>
              <a:t>These are code samples that I will be showing today. Use your downloaded files to take notes 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026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45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3097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http://</a:t>
            </a:r>
            <a:r>
              <a:rPr lang="en-US" dirty="0" err="1"/>
              <a:t>dorey.github.io</a:t>
            </a:r>
            <a:r>
              <a:rPr lang="en-US" dirty="0"/>
              <a:t>/JavaScript-Equality-Table/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126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to note. When you start dealing with really large numbers, it’s important to remember that values become representations. </a:t>
            </a:r>
          </a:p>
          <a:p>
            <a:r>
              <a:rPr lang="en-US" dirty="0"/>
              <a:t>The stored values will not display as fully expanded numbers; they will display as exponential notation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9617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http://2ality.com/2012/03/displaying-</a:t>
            </a:r>
            <a:r>
              <a:rPr lang="en-US" dirty="0" err="1"/>
              <a:t>numbers.html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398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838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developer.mozilla.org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-US/docs/Web/JavaScript/Reference/</a:t>
            </a:r>
            <a:r>
              <a:rPr lang="en-US" dirty="0" err="1"/>
              <a:t>Global_Objects</a:t>
            </a:r>
            <a:r>
              <a:rPr lang="en-US" dirty="0"/>
              <a:t>/Symbol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1560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538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Converting a value from one type to another is often called “type casting,” when done explicitly, and “coercion” when done implicitly (forced by the rules of how a value is used).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 coercions always result in one of the primitive types, like </a:t>
            </a:r>
            <a:r>
              <a:rPr lang="en-US" dirty="0"/>
              <a:t>string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dirty="0"/>
              <a:t>number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or </a:t>
            </a:r>
            <a:r>
              <a:rPr lang="en-US" dirty="0"/>
              <a:t>Boolean</a:t>
            </a:r>
          </a:p>
          <a:p>
            <a:endParaRPr lang="en-US" dirty="0"/>
          </a:p>
          <a:p>
            <a:r>
              <a:rPr lang="en-US" dirty="0"/>
              <a:t>Coercion is implicit type casting (vs explicit)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7971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Advanced programming securities</a:t>
            </a:r>
          </a:p>
          <a:p>
            <a:r>
              <a:rPr lang="en-US" dirty="0"/>
              <a:t>Prevents</a:t>
            </a:r>
            <a:r>
              <a:rPr lang="en-US" baseline="0" dirty="0"/>
              <a:t> invalid use of delete keyword</a:t>
            </a:r>
          </a:p>
          <a:p>
            <a:r>
              <a:rPr lang="en-US" baseline="0" dirty="0"/>
              <a:t>Makes </a:t>
            </a:r>
            <a:r>
              <a:rPr lang="en-US" baseline="0" dirty="0" err="1"/>
              <a:t>eval</a:t>
            </a:r>
            <a:r>
              <a:rPr lang="en-US" baseline="0" dirty="0"/>
              <a:t> function safer</a:t>
            </a:r>
          </a:p>
          <a:p>
            <a:r>
              <a:rPr lang="en-US" baseline="0" dirty="0"/>
              <a:t>Eliminates coercion of ‘this’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199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4361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953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intro to JavaScript geared towards beginners and a strong primer for everyone else. In this talk, I’ll cover a brief theoretical look at JavaScript and an in depth covering of the basics. The talk will go over the 7 built in types, the difference between NULL and undefined, what is meant by coercion and when does it happen, </a:t>
            </a:r>
            <a:r>
              <a:rPr lang="en-US" dirty="0" err="1"/>
              <a:t>falsy</a:t>
            </a:r>
            <a:r>
              <a:rPr lang="en-US" dirty="0"/>
              <a:t> values and </a:t>
            </a:r>
            <a:r>
              <a:rPr lang="en-US" dirty="0" err="1"/>
              <a:t>truthy</a:t>
            </a:r>
            <a:r>
              <a:rPr lang="en-US" dirty="0"/>
              <a:t> values, the </a:t>
            </a:r>
            <a:r>
              <a:rPr lang="en-US" dirty="0" err="1"/>
              <a:t>gotcha’s</a:t>
            </a:r>
            <a:r>
              <a:rPr lang="en-US" dirty="0"/>
              <a:t> of the Number type, equality checking with double and triple equals, scope and hoisting, the different ways you can declare a variable and why you would pick one over the other, functions and how you declare them (why use one over the other), and what ‘strict mode’ is good for. </a:t>
            </a:r>
            <a:r>
              <a:rPr lang="en-US"/>
              <a:t>Each topic will be briefly covered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28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NetScape</a:t>
            </a:r>
            <a:r>
              <a:rPr lang="en-US" dirty="0"/>
              <a:t> was the popular browser</a:t>
            </a:r>
            <a:r>
              <a:rPr lang="en-US" baseline="0" dirty="0"/>
              <a:t> of the time. HTML was in it’s infancy and there was no suck thing as dynamic web pages. The founders of </a:t>
            </a:r>
            <a:r>
              <a:rPr lang="en-US" baseline="0" dirty="0" err="1"/>
              <a:t>NetScape</a:t>
            </a:r>
            <a:r>
              <a:rPr lang="en-US" baseline="0" dirty="0"/>
              <a:t>, dreamed about having a lightweight scripting language that would allow them to manipulate the DOM. </a:t>
            </a:r>
          </a:p>
          <a:p>
            <a:endParaRPr lang="en-US" baseline="0" dirty="0"/>
          </a:p>
          <a:p>
            <a:r>
              <a:rPr lang="en-US" baseline="0" dirty="0"/>
              <a:t>During this time there was a lot of competition to bring this type of technology to life and Brendan had very little time develop a prototype.</a:t>
            </a:r>
          </a:p>
          <a:p>
            <a:endParaRPr lang="en-US" baseline="0" dirty="0"/>
          </a:p>
          <a:p>
            <a:r>
              <a:rPr lang="en-US" baseline="0" dirty="0"/>
              <a:t>Eventually there was a deal between </a:t>
            </a:r>
            <a:r>
              <a:rPr lang="en-US" baseline="0" dirty="0" err="1"/>
              <a:t>NetScape</a:t>
            </a:r>
            <a:r>
              <a:rPr lang="en-US" baseline="0" dirty="0"/>
              <a:t> and Sun Microsystems to rename to JavaScript. During this time Java was becoming very popular.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6355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63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212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07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 Built in JavaScript</a:t>
            </a:r>
            <a:r>
              <a:rPr lang="en-US" baseline="0" dirty="0"/>
              <a:t> 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265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return undefined.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0407-2B40-2B4C-867F-0C013310BDA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687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7B9FB8-6F54-3248-8276-8687648F6F7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016" y="1771442"/>
            <a:ext cx="1311179" cy="13111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1A37F4-1395-7F45-B1C5-6C2B3D944916}"/>
              </a:ext>
            </a:extLst>
          </p:cNvPr>
          <p:cNvSpPr txBox="1"/>
          <p:nvPr/>
        </p:nvSpPr>
        <p:spPr>
          <a:xfrm>
            <a:off x="490653" y="5023483"/>
            <a:ext cx="11139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github.com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/aamay001/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-fundamentals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62D01A-9E8D-CF42-AF05-815D757A0E78}"/>
              </a:ext>
            </a:extLst>
          </p:cNvPr>
          <p:cNvSpPr/>
          <p:nvPr/>
        </p:nvSpPr>
        <p:spPr>
          <a:xfrm>
            <a:off x="2696418" y="3655545"/>
            <a:ext cx="60083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goo.gl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/e22HYT</a:t>
            </a:r>
          </a:p>
        </p:txBody>
      </p:sp>
    </p:spTree>
    <p:extLst>
      <p:ext uri="{BB962C8B-B14F-4D97-AF65-F5344CB8AC3E}">
        <p14:creationId xmlns:p14="http://schemas.microsoft.com/office/powerpoint/2010/main" val="1768458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33555"/>
            <a:ext cx="8596668" cy="891396"/>
          </a:xfrm>
        </p:spPr>
        <p:txBody>
          <a:bodyPr/>
          <a:lstStyle/>
          <a:p>
            <a:r>
              <a:rPr lang="en-US" dirty="0"/>
              <a:t>Scope and Hoisting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125419"/>
            <a:ext cx="8596668" cy="5396150"/>
          </a:xfrm>
        </p:spPr>
        <p:txBody>
          <a:bodyPr>
            <a:normAutofit/>
          </a:bodyPr>
          <a:lstStyle/>
          <a:p>
            <a:r>
              <a:rPr lang="en-US" sz="2000" dirty="0"/>
              <a:t>Scope is defined by the opening and closing of curly braces</a:t>
            </a:r>
          </a:p>
          <a:p>
            <a:pPr lvl="1"/>
            <a:r>
              <a:rPr lang="en-US" sz="2000" dirty="0"/>
              <a:t>{</a:t>
            </a:r>
          </a:p>
          <a:p>
            <a:pPr lvl="1"/>
            <a:r>
              <a:rPr lang="en-US" sz="2000" dirty="0"/>
              <a:t>}</a:t>
            </a:r>
          </a:p>
          <a:p>
            <a:r>
              <a:rPr lang="en-US" sz="2200" dirty="0"/>
              <a:t>Scope defines the execution context </a:t>
            </a:r>
          </a:p>
          <a:p>
            <a:r>
              <a:rPr lang="en-US" sz="2200" dirty="0"/>
              <a:t>There are two types of scope</a:t>
            </a:r>
          </a:p>
          <a:p>
            <a:pPr lvl="1"/>
            <a:r>
              <a:rPr lang="en-US" sz="2000" u="sng" dirty="0"/>
              <a:t>Global</a:t>
            </a:r>
            <a:r>
              <a:rPr lang="en-US" sz="2000" dirty="0"/>
              <a:t>: variables and functions declared in global scope can be accessed inside of any other scope.</a:t>
            </a:r>
            <a:br>
              <a:rPr lang="en-US" sz="2000" dirty="0"/>
            </a:br>
            <a:endParaRPr lang="en-US" sz="2000" dirty="0"/>
          </a:p>
          <a:p>
            <a:pPr lvl="1"/>
            <a:r>
              <a:rPr lang="en-US" sz="2000" u="sng" dirty="0"/>
              <a:t>Local</a:t>
            </a:r>
            <a:r>
              <a:rPr lang="en-US" sz="2000" dirty="0"/>
              <a:t>: variables and functions inside a local scope can only be accessed within this scope and any nested scopes</a:t>
            </a:r>
          </a:p>
          <a:p>
            <a:pPr lvl="1"/>
            <a:endParaRPr lang="en-US" sz="2000" dirty="0"/>
          </a:p>
          <a:p>
            <a:r>
              <a:rPr lang="en-US" sz="2200" dirty="0"/>
              <a:t>Hoisting of variables and functions will happen within their execution context (i.e. scope)</a:t>
            </a:r>
          </a:p>
        </p:txBody>
      </p:sp>
    </p:spTree>
    <p:extLst>
      <p:ext uri="{BB962C8B-B14F-4D97-AF65-F5344CB8AC3E}">
        <p14:creationId xmlns:p14="http://schemas.microsoft.com/office/powerpoint/2010/main" val="1915796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F96B8D-5D86-A841-96A5-757521D15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245" y="0"/>
            <a:ext cx="7368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05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JavaScript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4606" y="1526744"/>
            <a:ext cx="4937403" cy="388077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Six data types that are primitives:</a:t>
            </a:r>
          </a:p>
          <a:p>
            <a:pPr lvl="1"/>
            <a:r>
              <a:rPr lang="en-US" sz="2000" dirty="0" err="1">
                <a:solidFill>
                  <a:schemeClr val="tx1"/>
                </a:solidFill>
              </a:rPr>
              <a:t>boolean</a:t>
            </a:r>
            <a:endParaRPr lang="en-US" sz="2000" dirty="0">
              <a:solidFill>
                <a:schemeClr val="tx1"/>
              </a:solidFill>
            </a:endParaRP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null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undefined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number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string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symbol (new in ES 6)</a:t>
            </a:r>
          </a:p>
          <a:p>
            <a:r>
              <a:rPr lang="en-US" sz="2000" dirty="0">
                <a:solidFill>
                  <a:schemeClr val="tx1"/>
                </a:solidFill>
              </a:rPr>
              <a:t>and object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0" t="34157" r="5117" b="3555"/>
          <a:stretch/>
        </p:blipFill>
        <p:spPr>
          <a:xfrm rot="17825305">
            <a:off x="3596167" y="1671916"/>
            <a:ext cx="6798096" cy="296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929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undefined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334" y="2160589"/>
            <a:ext cx="9365024" cy="3880773"/>
          </a:xfrm>
        </p:spPr>
        <p:txBody>
          <a:bodyPr>
            <a:normAutofit/>
          </a:bodyPr>
          <a:lstStyle/>
          <a:p>
            <a:r>
              <a:rPr lang="en-US" sz="2000" dirty="0"/>
              <a:t>Absence of a definition.</a:t>
            </a:r>
          </a:p>
          <a:p>
            <a:r>
              <a:rPr lang="en-US" sz="2000" dirty="0"/>
              <a:t>Is default value of uninitialized variables</a:t>
            </a:r>
          </a:p>
          <a:p>
            <a:r>
              <a:rPr lang="en-US" sz="2000" dirty="0"/>
              <a:t>Is the value of function parameters when value is not provided</a:t>
            </a:r>
          </a:p>
          <a:p>
            <a:r>
              <a:rPr lang="en-US" sz="2000" dirty="0"/>
              <a:t>Value of any missing properties in objects</a:t>
            </a:r>
          </a:p>
          <a:p>
            <a:r>
              <a:rPr lang="en-US" sz="2000" dirty="0"/>
              <a:t>Is the default return value of a function that returns nothing</a:t>
            </a:r>
          </a:p>
        </p:txBody>
      </p:sp>
    </p:spTree>
    <p:extLst>
      <p:ext uri="{BB962C8B-B14F-4D97-AF65-F5344CB8AC3E}">
        <p14:creationId xmlns:p14="http://schemas.microsoft.com/office/powerpoint/2010/main" val="3552463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926" y="0"/>
            <a:ext cx="10858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303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1A7071-A1E3-4ABD-9E3C-984F3F9D153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67678F-6C33-8C4C-A6AC-278CA49BD8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15000"/>
            <a:extLst/>
          </a:blip>
          <a:srcRect l="2072" r="1928"/>
          <a:stretch/>
        </p:blipFill>
        <p:spPr>
          <a:xfrm>
            <a:off x="-3175" y="-18520"/>
            <a:ext cx="12191999" cy="68580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D7450C65-F562-4A93-8E4C-2B1A1D6D13C8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F0563B9-ECBE-4965-97D7-9882F6A74BF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14">
              <a:extLst>
                <a:ext uri="{FF2B5EF4-FFF2-40B4-BE49-F238E27FC236}">
                  <a16:creationId xmlns:a16="http://schemas.microsoft.com/office/drawing/2014/main" id="{D7E91126-5A58-4664-9FA6-5EC835C63563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23">
              <a:extLst>
                <a:ext uri="{FF2B5EF4-FFF2-40B4-BE49-F238E27FC236}">
                  <a16:creationId xmlns:a16="http://schemas.microsoft.com/office/drawing/2014/main" id="{EF18AD9C-F20A-40DA-85EC-AE24CBA4CA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5">
              <a:extLst>
                <a:ext uri="{FF2B5EF4-FFF2-40B4-BE49-F238E27FC236}">
                  <a16:creationId xmlns:a16="http://schemas.microsoft.com/office/drawing/2014/main" id="{5ED32872-350A-42F9-BACB-7E8FFE5579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409006C-800B-4ECA-9974-89CBD0498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7">
              <a:extLst>
                <a:ext uri="{FF2B5EF4-FFF2-40B4-BE49-F238E27FC236}">
                  <a16:creationId xmlns:a16="http://schemas.microsoft.com/office/drawing/2014/main" id="{AA88B005-7B82-4ACE-B3D5-1BAD7E2A57A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8">
              <a:extLst>
                <a:ext uri="{FF2B5EF4-FFF2-40B4-BE49-F238E27FC236}">
                  <a16:creationId xmlns:a16="http://schemas.microsoft.com/office/drawing/2014/main" id="{DC68DADB-A002-4B49-8932-F71D25B3F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9">
              <a:extLst>
                <a:ext uri="{FF2B5EF4-FFF2-40B4-BE49-F238E27FC236}">
                  <a16:creationId xmlns:a16="http://schemas.microsoft.com/office/drawing/2014/main" id="{63238F89-5D1B-4101-8493-5A72E178BA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D4094520-ACA0-47DD-8EB5-084BD92E861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22">
              <a:extLst>
                <a:ext uri="{FF2B5EF4-FFF2-40B4-BE49-F238E27FC236}">
                  <a16:creationId xmlns:a16="http://schemas.microsoft.com/office/drawing/2014/main" id="{29E6287E-AD72-4AD3-981F-086045BCA58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1E3917-4507-4D47-859F-DB9FA2C5B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null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64696-86A0-0E44-A1A7-52E361D9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/>
              <a:t>Is the absence of a value</a:t>
            </a:r>
          </a:p>
          <a:p>
            <a:r>
              <a:rPr lang="en-US" sz="2000" dirty="0"/>
              <a:t>Null is an assignment value </a:t>
            </a:r>
          </a:p>
          <a:p>
            <a:r>
              <a:rPr lang="en-US" sz="2000" dirty="0"/>
              <a:t>Type of a null is object</a:t>
            </a:r>
          </a:p>
          <a:p>
            <a:r>
              <a:rPr lang="en-US" sz="2000" dirty="0"/>
              <a:t>It’s a type and a value</a:t>
            </a:r>
          </a:p>
          <a:p>
            <a:r>
              <a:rPr lang="en-US" sz="2000" dirty="0"/>
              <a:t>null expresses a lack of identification, indicating that a variable points to no object</a:t>
            </a:r>
          </a:p>
        </p:txBody>
      </p:sp>
    </p:spTree>
    <p:extLst>
      <p:ext uri="{BB962C8B-B14F-4D97-AF65-F5344CB8AC3E}">
        <p14:creationId xmlns:p14="http://schemas.microsoft.com/office/powerpoint/2010/main" val="3755539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58A6C3-94A4-5B47-9044-508B04F63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504" y="1"/>
            <a:ext cx="10255348" cy="684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102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8736A4-C581-414D-BE4B-D7956CB68F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97764" y="3418059"/>
            <a:ext cx="3145536" cy="31455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24B0AB-E9DC-3E48-992D-AE00987CF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null vs undefined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DE549-43C7-AA49-87F2-FA26C9E82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90"/>
            <a:ext cx="6764246" cy="3701270"/>
          </a:xfrm>
        </p:spPr>
        <p:txBody>
          <a:bodyPr>
            <a:normAutofit/>
          </a:bodyPr>
          <a:lstStyle/>
          <a:p>
            <a:r>
              <a:rPr lang="en-US" dirty="0"/>
              <a:t>Undefined is the absence of a definition.</a:t>
            </a:r>
          </a:p>
          <a:p>
            <a:r>
              <a:rPr lang="en-US" dirty="0"/>
              <a:t>Null is the absence of a value.</a:t>
            </a:r>
          </a:p>
          <a:p>
            <a:r>
              <a:rPr lang="en-US" dirty="0"/>
              <a:t>They are not strictly equal to each other.</a:t>
            </a:r>
          </a:p>
          <a:p>
            <a:r>
              <a:rPr lang="en-US" dirty="0"/>
              <a:t>They are coercively equal to each other</a:t>
            </a:r>
          </a:p>
        </p:txBody>
      </p:sp>
    </p:spTree>
    <p:extLst>
      <p:ext uri="{BB962C8B-B14F-4D97-AF65-F5344CB8AC3E}">
        <p14:creationId xmlns:p14="http://schemas.microsoft.com/office/powerpoint/2010/main" val="33126280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F902C-57B3-664A-9ACC-9FCC0C01F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 err="1"/>
              <a:t>boolean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6F6D7-1ABD-8B4A-9AC6-37E407448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/>
              <a:t>Logical data type</a:t>
            </a:r>
          </a:p>
          <a:p>
            <a:r>
              <a:rPr lang="en-US" sz="2000"/>
              <a:t>Can only have two values</a:t>
            </a:r>
          </a:p>
          <a:p>
            <a:pPr lvl="1"/>
            <a:r>
              <a:rPr lang="en-US" sz="2000"/>
              <a:t>true</a:t>
            </a:r>
          </a:p>
          <a:p>
            <a:pPr lvl="1"/>
            <a:r>
              <a:rPr lang="en-US" sz="2000"/>
              <a:t>false</a:t>
            </a:r>
          </a:p>
          <a:p>
            <a:r>
              <a:rPr lang="en-US" sz="2000"/>
              <a:t>Generally used to make a decision using</a:t>
            </a:r>
          </a:p>
          <a:p>
            <a:pPr lvl="1"/>
            <a:r>
              <a:rPr lang="en-US" sz="2000"/>
              <a:t>loops</a:t>
            </a:r>
          </a:p>
          <a:p>
            <a:pPr lvl="1"/>
            <a:r>
              <a:rPr lang="en-US" sz="2000"/>
              <a:t>if statements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9D8542-EC74-EC44-A6CE-E9A55F984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80090">
            <a:off x="6866793" y="1949574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2167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42770D-4306-0545-B9B1-E1BF463DC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825" y="-3283"/>
            <a:ext cx="7884942" cy="686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011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2627" r="1" b="1"/>
          <a:stretch/>
        </p:blipFill>
        <p:spPr>
          <a:xfrm>
            <a:off x="5053263" y="-1"/>
            <a:ext cx="7135561" cy="6858001"/>
          </a:xfrm>
          <a:custGeom>
            <a:avLst/>
            <a:gdLst>
              <a:gd name="connsiteX0" fmla="*/ 450267 w 7135561"/>
              <a:gd name="connsiteY0" fmla="*/ 0 h 6858001"/>
              <a:gd name="connsiteX1" fmla="*/ 7135561 w 7135561"/>
              <a:gd name="connsiteY1" fmla="*/ 0 h 6858001"/>
              <a:gd name="connsiteX2" fmla="*/ 7135561 w 7135561"/>
              <a:gd name="connsiteY2" fmla="*/ 6858001 h 6858001"/>
              <a:gd name="connsiteX3" fmla="*/ 98089 w 7135561"/>
              <a:gd name="connsiteY3" fmla="*/ 6858001 h 6858001"/>
              <a:gd name="connsiteX4" fmla="*/ 1873508 w 7135561"/>
              <a:gd name="connsiteY4" fmla="*/ 4521201 h 6858001"/>
              <a:gd name="connsiteX5" fmla="*/ 0 w 7135561"/>
              <a:gd name="connsiteY5" fmla="*/ 0 h 6858001"/>
              <a:gd name="connsiteX6" fmla="*/ 450267 w 7135561"/>
              <a:gd name="connsiteY6" fmla="*/ 0 h 6858001"/>
              <a:gd name="connsiteX7" fmla="*/ 0 w 7135561"/>
              <a:gd name="connsiteY7" fmla="*/ 482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35561" h="6858001">
                <a:moveTo>
                  <a:pt x="450267" y="0"/>
                </a:moveTo>
                <a:lnTo>
                  <a:pt x="7135561" y="0"/>
                </a:lnTo>
                <a:lnTo>
                  <a:pt x="7135561" y="6858001"/>
                </a:lnTo>
                <a:lnTo>
                  <a:pt x="98089" y="6858001"/>
                </a:lnTo>
                <a:lnTo>
                  <a:pt x="1873508" y="4521201"/>
                </a:lnTo>
                <a:close/>
                <a:moveTo>
                  <a:pt x="0" y="0"/>
                </a:moveTo>
                <a:lnTo>
                  <a:pt x="450267" y="0"/>
                </a:lnTo>
                <a:lnTo>
                  <a:pt x="0" y="482"/>
                </a:lnTo>
                <a:close/>
              </a:path>
            </a:pathLst>
          </a:cu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329892-480C-49E2-BD6B-45E98C9537B0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7138EE9-D930-4AF5-8DCA-D506DFDDAC69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23">
            <a:extLst>
              <a:ext uri="{FF2B5EF4-FFF2-40B4-BE49-F238E27FC236}">
                <a16:creationId xmlns:a16="http://schemas.microsoft.com/office/drawing/2014/main" id="{8B2A878B-CC9E-4401-8BAA-9D344B5AB8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25">
            <a:extLst>
              <a:ext uri="{FF2B5EF4-FFF2-40B4-BE49-F238E27FC236}">
                <a16:creationId xmlns:a16="http://schemas.microsoft.com/office/drawing/2014/main" id="{6DD53AF4-988B-41E6-AB9C-E5ADE7FCA86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Isosceles Triangle 24">
            <a:extLst>
              <a:ext uri="{FF2B5EF4-FFF2-40B4-BE49-F238E27FC236}">
                <a16:creationId xmlns:a16="http://schemas.microsoft.com/office/drawing/2014/main" id="{E3E2BE66-B731-4E8F-92AE-434C347FE9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7">
            <a:extLst>
              <a:ext uri="{FF2B5EF4-FFF2-40B4-BE49-F238E27FC236}">
                <a16:creationId xmlns:a16="http://schemas.microsoft.com/office/drawing/2014/main" id="{1C04AA99-545A-4E18-A307-9651263861D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8">
            <a:extLst>
              <a:ext uri="{FF2B5EF4-FFF2-40B4-BE49-F238E27FC236}">
                <a16:creationId xmlns:a16="http://schemas.microsoft.com/office/drawing/2014/main" id="{D21765B3-48FB-47ED-AFBD-CE583447188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9">
            <a:extLst>
              <a:ext uri="{FF2B5EF4-FFF2-40B4-BE49-F238E27FC236}">
                <a16:creationId xmlns:a16="http://schemas.microsoft.com/office/drawing/2014/main" id="{9908EBEC-783D-4C0E-AE8E-165D6FAC6CC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Isosceles Triangle 29">
            <a:extLst>
              <a:ext uri="{FF2B5EF4-FFF2-40B4-BE49-F238E27FC236}">
                <a16:creationId xmlns:a16="http://schemas.microsoft.com/office/drawing/2014/main" id="{D9A05D3D-E46B-44B4-BDFD-F9F117379CA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8866" y="1678666"/>
            <a:ext cx="5123515" cy="2369093"/>
          </a:xfrm>
        </p:spPr>
        <p:txBody>
          <a:bodyPr>
            <a:normAutofit/>
          </a:bodyPr>
          <a:lstStyle/>
          <a:p>
            <a:r>
              <a:rPr lang="en-US" sz="4800"/>
              <a:t>Intro to JavaScript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7335" y="4050831"/>
            <a:ext cx="5113217" cy="1096901"/>
          </a:xfrm>
        </p:spPr>
        <p:txBody>
          <a:bodyPr>
            <a:normAutofit/>
          </a:bodyPr>
          <a:lstStyle/>
          <a:p>
            <a:r>
              <a:rPr lang="en-US" sz="2000" dirty="0"/>
              <a:t>By Andy Amaya</a:t>
            </a:r>
          </a:p>
        </p:txBody>
      </p:sp>
    </p:spTree>
    <p:extLst>
      <p:ext uri="{BB962C8B-B14F-4D97-AF65-F5344CB8AC3E}">
        <p14:creationId xmlns:p14="http://schemas.microsoft.com/office/powerpoint/2010/main" val="23823635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1A7071-A1E3-4ABD-9E3C-984F3F9D153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2373A3-5F7B-2745-AE5C-F7BC2F2B62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15000"/>
            <a:extLst/>
          </a:blip>
          <a:srcRect/>
          <a:stretch/>
        </p:blipFill>
        <p:spPr>
          <a:xfrm>
            <a:off x="-3175" y="-18520"/>
            <a:ext cx="12191999" cy="68580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7450C65-F562-4A93-8E4C-2B1A1D6D13C8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F0563B9-ECBE-4965-97D7-9882F6A74BF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7E91126-5A58-4664-9FA6-5EC835C63563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EF18AD9C-F20A-40DA-85EC-AE24CBA4CA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5ED32872-350A-42F9-BACB-7E8FFE5579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C409006C-800B-4ECA-9974-89CBD0498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AA88B005-7B82-4ACE-B3D5-1BAD7E2A57A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DC68DADB-A002-4B49-8932-F71D25B3F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63238F89-5D1B-4101-8493-5A72E178BA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D4094520-ACA0-47DD-8EB5-084BD92E861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29E6287E-AD72-4AD3-981F-086045BCA58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ACD513-F8A8-7749-8477-822CAB44C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number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19ECF-978F-1543-B73E-D6CEBED30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1026"/>
            <a:ext cx="8596668" cy="4469860"/>
          </a:xfrm>
        </p:spPr>
        <p:txBody>
          <a:bodyPr>
            <a:normAutofit/>
          </a:bodyPr>
          <a:lstStyle/>
          <a:p>
            <a:r>
              <a:rPr lang="en-US" sz="2000" dirty="0"/>
              <a:t>Only native number type</a:t>
            </a:r>
          </a:p>
          <a:p>
            <a:r>
              <a:rPr lang="en-US" sz="2000" dirty="0"/>
              <a:t>Signed double precision type</a:t>
            </a:r>
          </a:p>
          <a:p>
            <a:pPr lvl="1"/>
            <a:r>
              <a:rPr lang="en-US" sz="2000" dirty="0"/>
              <a:t>64-bit binary format</a:t>
            </a:r>
          </a:p>
          <a:p>
            <a:pPr lvl="1"/>
            <a:r>
              <a:rPr lang="en-US" sz="2000" dirty="0"/>
              <a:t>Based on the IEEE 754 standard</a:t>
            </a:r>
          </a:p>
          <a:p>
            <a:r>
              <a:rPr lang="en-US" sz="2000" dirty="0"/>
              <a:t>Range (-2</a:t>
            </a:r>
            <a:r>
              <a:rPr lang="en-US" sz="2000" baseline="30000" dirty="0"/>
              <a:t>53</a:t>
            </a:r>
            <a:r>
              <a:rPr lang="en-US" sz="2000" dirty="0"/>
              <a:t> -1) to (2</a:t>
            </a:r>
            <a:r>
              <a:rPr lang="en-US" sz="2000" baseline="30000" dirty="0"/>
              <a:t>53</a:t>
            </a:r>
            <a:r>
              <a:rPr lang="en-US" sz="2000" dirty="0"/>
              <a:t> -1)</a:t>
            </a:r>
          </a:p>
          <a:p>
            <a:r>
              <a:rPr lang="en-US" sz="2000" dirty="0"/>
              <a:t>Used to store integers and floating point value</a:t>
            </a:r>
          </a:p>
          <a:p>
            <a:r>
              <a:rPr lang="en-US" sz="2000" dirty="0"/>
              <a:t>Has 3 symbolic values</a:t>
            </a:r>
          </a:p>
          <a:p>
            <a:pPr lvl="1"/>
            <a:r>
              <a:rPr lang="en-US" sz="2000" dirty="0"/>
              <a:t>Infinity</a:t>
            </a:r>
          </a:p>
          <a:p>
            <a:pPr lvl="1"/>
            <a:r>
              <a:rPr lang="en-US" sz="2000" dirty="0"/>
              <a:t>–Infinity</a:t>
            </a:r>
          </a:p>
          <a:p>
            <a:pPr lvl="1"/>
            <a:r>
              <a:rPr lang="en-US" sz="2000" dirty="0" err="1"/>
              <a:t>NaN</a:t>
            </a: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700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69E2561-F92F-114D-833D-F7B1F89760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10" y="0"/>
            <a:ext cx="96247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8033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F316F-4D9C-DF49-99A6-A5AD142F2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type </a:t>
            </a:r>
            <a:r>
              <a:rPr lang="en-US" dirty="0" err="1"/>
              <a:t>gotcha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AD479-0DD2-204B-BF51-D2A566C61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79235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/>
              <a:t>Displaying large numbers</a:t>
            </a:r>
          </a:p>
          <a:p>
            <a:r>
              <a:rPr lang="en-US" sz="2000" dirty="0"/>
              <a:t>JavaScript number display algorithm</a:t>
            </a:r>
          </a:p>
          <a:p>
            <a:r>
              <a:rPr lang="en-US" sz="2000" dirty="0">
                <a:solidFill>
                  <a:schemeClr val="tx1"/>
                </a:solidFill>
              </a:rPr>
              <a:t>Use exponential notation if there are more than 21 digits before the decimal point.</a:t>
            </a:r>
            <a:endParaRPr lang="en-US" sz="2000" dirty="0"/>
          </a:p>
          <a:p>
            <a:r>
              <a:rPr lang="en-US" sz="2000" dirty="0">
                <a:solidFill>
                  <a:schemeClr val="tx1"/>
                </a:solidFill>
              </a:rPr>
              <a:t>Use exponential notation if the number starts with “0.” followed by more than five zeros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	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		</a:t>
            </a:r>
            <a:r>
              <a:rPr lang="en-US" sz="3500" dirty="0"/>
              <a:t>2.56788</a:t>
            </a:r>
            <a:r>
              <a:rPr lang="en-US" sz="3500" b="1" dirty="0"/>
              <a:t>e</a:t>
            </a:r>
            <a:r>
              <a:rPr lang="en-US" sz="3500" dirty="0"/>
              <a:t>256			3.0000</a:t>
            </a:r>
            <a:r>
              <a:rPr lang="en-US" sz="3500" b="1" dirty="0"/>
              <a:t>e</a:t>
            </a:r>
            <a:r>
              <a:rPr lang="en-US" sz="3500" dirty="0"/>
              <a:t>-3</a:t>
            </a:r>
          </a:p>
        </p:txBody>
      </p:sp>
    </p:spTree>
    <p:extLst>
      <p:ext uri="{BB962C8B-B14F-4D97-AF65-F5344CB8AC3E}">
        <p14:creationId xmlns:p14="http://schemas.microsoft.com/office/powerpoint/2010/main" val="2167000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1A7071-A1E3-4ABD-9E3C-984F3F9D153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3BD371-6DA4-5341-9772-D3E87CD6E6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15000"/>
            <a:extLst/>
          </a:blip>
          <a:srcRect b="15414"/>
          <a:stretch/>
        </p:blipFill>
        <p:spPr>
          <a:xfrm>
            <a:off x="-3175" y="-18520"/>
            <a:ext cx="12191999" cy="68580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7450C65-F562-4A93-8E4C-2B1A1D6D13C8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F0563B9-ECBE-4965-97D7-9882F6A74BF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7E91126-5A58-4664-9FA6-5EC835C63563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EF18AD9C-F20A-40DA-85EC-AE24CBA4CA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5ED32872-350A-42F9-BACB-7E8FFE5579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C409006C-800B-4ECA-9974-89CBD0498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AA88B005-7B82-4ACE-B3D5-1BAD7E2A57A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DC68DADB-A002-4B49-8932-F71D25B3F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63238F89-5D1B-4101-8493-5A72E178BA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D4094520-ACA0-47DD-8EB5-084BD92E861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29E6287E-AD72-4AD3-981F-086045BCA58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A119D6E-81D1-D045-9346-6854B412C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string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45B9D-525B-6841-A841-0AB574835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583" y="1577121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/>
              <a:t>Used to represent textual data</a:t>
            </a:r>
          </a:p>
          <a:p>
            <a:r>
              <a:rPr lang="en-US" sz="2000" dirty="0"/>
              <a:t>Strings in JavaScript are immutable</a:t>
            </a:r>
          </a:p>
          <a:p>
            <a:pPr lvl="1"/>
            <a:r>
              <a:rPr lang="en-US" sz="2000" dirty="0"/>
              <a:t>Once created, cannot be modified</a:t>
            </a:r>
          </a:p>
          <a:p>
            <a:pPr lvl="1"/>
            <a:r>
              <a:rPr lang="en-US" sz="2000" dirty="0"/>
              <a:t>Self assignment creates a copy</a:t>
            </a:r>
          </a:p>
          <a:p>
            <a:r>
              <a:rPr lang="en-US" sz="2000" dirty="0"/>
              <a:t>You can use 3 character to create string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“ – Double Quote (quotation)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‘ – Single Quote (apostrophe)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` - Back tick</a:t>
            </a:r>
          </a:p>
        </p:txBody>
      </p:sp>
    </p:spTree>
    <p:extLst>
      <p:ext uri="{BB962C8B-B14F-4D97-AF65-F5344CB8AC3E}">
        <p14:creationId xmlns:p14="http://schemas.microsoft.com/office/powerpoint/2010/main" val="37242689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7302986-1AF7-5F41-9F65-AC95CE8DE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306" y="-1"/>
            <a:ext cx="10254122" cy="699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2638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0295-4506-3A4D-B960-F7FA537F6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AD473-38FC-324C-AC83-36D0BEC0E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69270"/>
            <a:ext cx="8596668" cy="4779297"/>
          </a:xfrm>
        </p:spPr>
        <p:txBody>
          <a:bodyPr>
            <a:normAutofit/>
          </a:bodyPr>
          <a:lstStyle/>
          <a:p>
            <a:r>
              <a:rPr lang="en-US" sz="2000" dirty="0"/>
              <a:t>An object is a standalone entity, with properties and type</a:t>
            </a:r>
          </a:p>
          <a:p>
            <a:r>
              <a:rPr lang="en-US" sz="2000" dirty="0"/>
              <a:t>Properties have a name (or key) and contain a value</a:t>
            </a:r>
          </a:p>
          <a:p>
            <a:r>
              <a:rPr lang="en-US" sz="2000" dirty="0"/>
              <a:t>The value of a property can be a function; called methods</a:t>
            </a:r>
          </a:p>
          <a:p>
            <a:r>
              <a:rPr lang="en-US" sz="2000" dirty="0"/>
              <a:t>In JavaScript, and object is simple a collection (array) of key and value pairs</a:t>
            </a:r>
          </a:p>
          <a:p>
            <a:pPr lvl="1"/>
            <a:r>
              <a:rPr lang="en-US" sz="2000" dirty="0"/>
              <a:t>Much like a dictionary or a map in order languages</a:t>
            </a:r>
          </a:p>
          <a:p>
            <a:r>
              <a:rPr lang="en-US" sz="2000" dirty="0"/>
              <a:t>Can be created with object initializers or constructor</a:t>
            </a:r>
          </a:p>
          <a:p>
            <a:pPr lvl="1"/>
            <a:r>
              <a:rPr lang="en-US" sz="2000" dirty="0"/>
              <a:t>Object initializers can be considered literal notation</a:t>
            </a:r>
          </a:p>
          <a:p>
            <a:r>
              <a:rPr lang="en-US" sz="2200" dirty="0"/>
              <a:t>Useful for modeling real life objects</a:t>
            </a:r>
          </a:p>
          <a:p>
            <a:pPr lvl="1"/>
            <a:r>
              <a:rPr lang="en-US" sz="2000" dirty="0"/>
              <a:t>Example: car, has color, make, model, </a:t>
            </a:r>
            <a:r>
              <a:rPr lang="en-US" sz="2000" dirty="0" err="1"/>
              <a:t>etc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032639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A53B49-5413-D44C-BAA5-5C1E8D850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683" y="0"/>
            <a:ext cx="6841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504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EE93C-E588-4C45-A83F-2239890B0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Symbol (new to ES6)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4CD07-8213-2D4D-AEF6-1BD0F953C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Just an honorable mention</a:t>
            </a:r>
          </a:p>
          <a:p>
            <a:r>
              <a:rPr lang="en-US" sz="2000" dirty="0"/>
              <a:t>Use Symbol function to create a unique value</a:t>
            </a:r>
          </a:p>
          <a:p>
            <a:pPr lvl="1"/>
            <a:r>
              <a:rPr lang="en-US" sz="1800" dirty="0"/>
              <a:t>Every return value from Symbol is unique</a:t>
            </a:r>
          </a:p>
          <a:p>
            <a:r>
              <a:rPr lang="en-US" sz="2000" dirty="0"/>
              <a:t>May be used as an identifier for object properties</a:t>
            </a:r>
          </a:p>
          <a:p>
            <a:pPr lvl="1"/>
            <a:r>
              <a:rPr lang="en-US" sz="1800" dirty="0"/>
              <a:t>This is the only purpose according to the MDN docs</a:t>
            </a:r>
          </a:p>
        </p:txBody>
      </p:sp>
    </p:spTree>
    <p:extLst>
      <p:ext uri="{BB962C8B-B14F-4D97-AF65-F5344CB8AC3E}">
        <p14:creationId xmlns:p14="http://schemas.microsoft.com/office/powerpoint/2010/main" val="42119739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AECE3A-9CFE-AD42-B368-BE0DB8FB2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67" y="0"/>
            <a:ext cx="10928915" cy="663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8653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741A9-7E2C-1447-8B37-2EA92F0E1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47493"/>
          </a:xfrm>
        </p:spPr>
        <p:txBody>
          <a:bodyPr/>
          <a:lstStyle/>
          <a:p>
            <a:r>
              <a:rPr lang="en-US" dirty="0"/>
              <a:t>Equality Checking (and coercion)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7FE21-AFCB-6C41-9778-B7423BFCE7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29409"/>
            <a:ext cx="8596668" cy="4121264"/>
          </a:xfrm>
        </p:spPr>
        <p:txBody>
          <a:bodyPr>
            <a:normAutofit/>
          </a:bodyPr>
          <a:lstStyle/>
          <a:p>
            <a:r>
              <a:rPr lang="en-US" sz="2000" dirty="0"/>
              <a:t>JavaScript has two ways of checking for equality.</a:t>
            </a:r>
          </a:p>
          <a:p>
            <a:pPr lvl="1"/>
            <a:r>
              <a:rPr lang="en-US" sz="1800" dirty="0"/>
              <a:t>== AND/OR !=</a:t>
            </a:r>
          </a:p>
          <a:p>
            <a:pPr lvl="1"/>
            <a:r>
              <a:rPr lang="en-US" sz="1800" dirty="0"/>
              <a:t>=== AND/OR !==</a:t>
            </a:r>
          </a:p>
          <a:p>
            <a:pPr lvl="1"/>
            <a:endParaRPr lang="en-US" sz="1800" dirty="0"/>
          </a:p>
          <a:p>
            <a:r>
              <a:rPr lang="en-US" sz="2000" dirty="0"/>
              <a:t>=== : Checks for equality without coercion (</a:t>
            </a:r>
            <a:r>
              <a:rPr lang="en-US" sz="2000" b="1" dirty="0"/>
              <a:t>strictly equal)</a:t>
            </a:r>
          </a:p>
          <a:p>
            <a:r>
              <a:rPr lang="en-US" sz="2000" dirty="0"/>
              <a:t>== : Checks for equality with coercion</a:t>
            </a:r>
          </a:p>
          <a:p>
            <a:r>
              <a:rPr lang="en-US" sz="2000" dirty="0"/>
              <a:t>See resources for comparison table</a:t>
            </a:r>
          </a:p>
          <a:p>
            <a:r>
              <a:rPr lang="en-US" sz="2000" dirty="0"/>
              <a:t>Always use === </a:t>
            </a:r>
          </a:p>
          <a:p>
            <a:r>
              <a:rPr lang="en-US" sz="2000" dirty="0"/>
              <a:t>Coercion is implicit type casting</a:t>
            </a:r>
          </a:p>
        </p:txBody>
      </p:sp>
    </p:spTree>
    <p:extLst>
      <p:ext uri="{BB962C8B-B14F-4D97-AF65-F5344CB8AC3E}">
        <p14:creationId xmlns:p14="http://schemas.microsoft.com/office/powerpoint/2010/main" val="1157371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4" r="10615" b="1"/>
          <a:stretch/>
        </p:blipFill>
        <p:spPr>
          <a:xfrm>
            <a:off x="7573265" y="1434447"/>
            <a:ext cx="1832106" cy="22612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3865"/>
          </a:xfrm>
        </p:spPr>
        <p:txBody>
          <a:bodyPr anchor="t"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434447"/>
            <a:ext cx="7541875" cy="5046133"/>
          </a:xfrm>
        </p:spPr>
        <p:txBody>
          <a:bodyPr>
            <a:normAutofit/>
          </a:bodyPr>
          <a:lstStyle/>
          <a:p>
            <a:r>
              <a:rPr lang="en-US" sz="2000" dirty="0"/>
              <a:t>Inspired by post on Medium: </a:t>
            </a:r>
            <a:br>
              <a:rPr lang="en-US" sz="2000" dirty="0"/>
            </a:br>
            <a:r>
              <a:rPr lang="en-US" sz="2000" dirty="0"/>
              <a:t>The Definitive JavaScript Handbook</a:t>
            </a:r>
          </a:p>
          <a:p>
            <a:r>
              <a:rPr lang="en-US" sz="2000" dirty="0"/>
              <a:t>Full Stack JavaScript Developer (MERN)</a:t>
            </a:r>
          </a:p>
          <a:p>
            <a:pPr lvl="1"/>
            <a:r>
              <a:rPr lang="en-US" sz="2000" dirty="0"/>
              <a:t>MongoDB, Express, React (+ Redux), Node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Long time IT professional/prior Database Analyst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@aamay001</a:t>
            </a:r>
            <a:br>
              <a:rPr lang="en-US" sz="2000" dirty="0"/>
            </a:b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/in/</a:t>
            </a:r>
            <a:r>
              <a:rPr lang="en-US" sz="2000" dirty="0" err="1"/>
              <a:t>andyamaya</a:t>
            </a:r>
            <a:r>
              <a:rPr lang="en-US" sz="2000" dirty="0"/>
              <a:t> </a:t>
            </a:r>
          </a:p>
          <a:p>
            <a:endParaRPr lang="en-US" dirty="0"/>
          </a:p>
          <a:p>
            <a:r>
              <a:rPr lang="en-US" dirty="0"/>
              <a:t>Recent boot camp grad: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943" y="4020981"/>
            <a:ext cx="518733" cy="5187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224" y="4019086"/>
            <a:ext cx="520628" cy="5206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959" y="4017836"/>
            <a:ext cx="513777" cy="5137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548" y="5042440"/>
            <a:ext cx="518733" cy="5187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50C9F8-E58F-4A47-9340-90844A90B1C8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</a:blip>
          <a:stretch>
            <a:fillRect/>
          </a:stretch>
        </p:blipFill>
        <p:spPr>
          <a:xfrm>
            <a:off x="4065564" y="5828684"/>
            <a:ext cx="2716235" cy="65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6242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A5D9-52E6-2343-A4F8-887263325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40059"/>
          </a:xfrm>
        </p:spPr>
        <p:txBody>
          <a:bodyPr/>
          <a:lstStyle/>
          <a:p>
            <a:r>
              <a:rPr lang="en-US" dirty="0" err="1"/>
              <a:t>Falsy</a:t>
            </a:r>
            <a:r>
              <a:rPr lang="en-US" dirty="0"/>
              <a:t> and </a:t>
            </a:r>
            <a:r>
              <a:rPr lang="en-US" dirty="0" err="1"/>
              <a:t>Truthy</a:t>
            </a:r>
            <a:r>
              <a:rPr lang="en-US" dirty="0"/>
              <a:t>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6B189-B3F1-2045-B324-0B567ADE6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45581"/>
            <a:ext cx="8596668" cy="5337717"/>
          </a:xfrm>
        </p:spPr>
        <p:txBody>
          <a:bodyPr>
            <a:normAutofit/>
          </a:bodyPr>
          <a:lstStyle/>
          <a:p>
            <a:r>
              <a:rPr lang="en-US" sz="2000" dirty="0"/>
              <a:t>always </a:t>
            </a:r>
            <a:r>
              <a:rPr lang="en-US" sz="2000" dirty="0" err="1"/>
              <a:t>falsy</a:t>
            </a:r>
            <a:r>
              <a:rPr lang="en-US" sz="2000" dirty="0"/>
              <a:t>: (will always evaluate to false in a logical check)</a:t>
            </a:r>
          </a:p>
          <a:p>
            <a:pPr lvl="1"/>
            <a:r>
              <a:rPr lang="en-US" sz="2000" dirty="0"/>
              <a:t>false</a:t>
            </a:r>
          </a:p>
          <a:p>
            <a:pPr lvl="1"/>
            <a:r>
              <a:rPr lang="en-US" sz="2000" dirty="0"/>
              <a:t>0 (zero)</a:t>
            </a:r>
          </a:p>
          <a:p>
            <a:pPr lvl="1"/>
            <a:r>
              <a:rPr lang="en-US" sz="2000" dirty="0"/>
              <a:t>'' or "" (empty string)</a:t>
            </a:r>
          </a:p>
          <a:p>
            <a:pPr lvl="1"/>
            <a:r>
              <a:rPr lang="en-US" sz="2000" dirty="0"/>
              <a:t>null</a:t>
            </a:r>
          </a:p>
          <a:p>
            <a:pPr lvl="1"/>
            <a:r>
              <a:rPr lang="en-US" sz="2000" dirty="0"/>
              <a:t>undefined</a:t>
            </a:r>
          </a:p>
          <a:p>
            <a:pPr lvl="1"/>
            <a:r>
              <a:rPr lang="en-US" sz="2000" dirty="0" err="1"/>
              <a:t>NaN</a:t>
            </a:r>
            <a:endParaRPr lang="en-US" sz="2000" dirty="0"/>
          </a:p>
          <a:p>
            <a:r>
              <a:rPr lang="en-US" sz="2200" dirty="0"/>
              <a:t>All other values, are </a:t>
            </a:r>
            <a:r>
              <a:rPr lang="en-US" sz="2200" dirty="0" err="1"/>
              <a:t>truthy</a:t>
            </a:r>
            <a:endParaRPr lang="en-US" sz="2200" dirty="0"/>
          </a:p>
          <a:p>
            <a:pPr lvl="1"/>
            <a:r>
              <a:rPr lang="en-US" sz="2000" dirty="0"/>
              <a:t>‘0’ : string with value zero</a:t>
            </a:r>
          </a:p>
          <a:p>
            <a:pPr lvl="1"/>
            <a:r>
              <a:rPr lang="en-US" sz="2000" dirty="0"/>
              <a:t>‘false’ : string with value false</a:t>
            </a:r>
          </a:p>
          <a:p>
            <a:pPr lvl="1"/>
            <a:r>
              <a:rPr lang="en-US" sz="2000" dirty="0"/>
              <a:t>[] , {} : empty array or object</a:t>
            </a:r>
          </a:p>
          <a:p>
            <a:pPr lvl="1"/>
            <a:endParaRPr lang="en-US" sz="2000" dirty="0"/>
          </a:p>
          <a:p>
            <a:endParaRPr lang="en-US" sz="2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0278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1696"/>
          </a:xfrm>
        </p:spPr>
        <p:txBody>
          <a:bodyPr/>
          <a:lstStyle/>
          <a:p>
            <a:r>
              <a:rPr lang="en-US" dirty="0"/>
              <a:t>“use strict”;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44972"/>
            <a:ext cx="10711778" cy="4531285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Strict Mode directive</a:t>
            </a:r>
          </a:p>
          <a:p>
            <a:r>
              <a:rPr lang="en-US" sz="2000" dirty="0"/>
              <a:t>tightens the rules for parsing and error handling on your code</a:t>
            </a:r>
          </a:p>
          <a:p>
            <a:r>
              <a:rPr lang="en-US" sz="2000" dirty="0"/>
              <a:t>Benefits</a:t>
            </a:r>
          </a:p>
          <a:p>
            <a:pPr lvl="1"/>
            <a:r>
              <a:rPr lang="en-US" sz="2000" dirty="0"/>
              <a:t>Makes debugging easier</a:t>
            </a:r>
          </a:p>
          <a:p>
            <a:pPr lvl="1"/>
            <a:r>
              <a:rPr lang="en-US" sz="2200" dirty="0"/>
              <a:t>Eliminates some JavaScript silent errors by changing them to throw errors</a:t>
            </a:r>
          </a:p>
          <a:p>
            <a:pPr lvl="1"/>
            <a:r>
              <a:rPr lang="en-US" sz="2000" dirty="0"/>
              <a:t>Prevents accidental global variables</a:t>
            </a:r>
          </a:p>
          <a:p>
            <a:pPr lvl="1"/>
            <a:r>
              <a:rPr lang="en-US" sz="2000" dirty="0"/>
              <a:t>Prevents duplicate property names or parameter values</a:t>
            </a:r>
          </a:p>
          <a:p>
            <a:pPr lvl="1"/>
            <a:r>
              <a:rPr lang="en-US" sz="2000" dirty="0"/>
              <a:t>Helps prevent side effects</a:t>
            </a:r>
          </a:p>
          <a:p>
            <a:pPr lvl="1"/>
            <a:r>
              <a:rPr lang="en-US" sz="2000" dirty="0"/>
              <a:t>+ more</a:t>
            </a:r>
          </a:p>
          <a:p>
            <a:r>
              <a:rPr lang="en-US" sz="2400" dirty="0"/>
              <a:t>To enable strict mode</a:t>
            </a:r>
          </a:p>
          <a:p>
            <a:pPr lvl="1"/>
            <a:r>
              <a:rPr lang="en-US" sz="2000" dirty="0"/>
              <a:t>‘use strict’; // at top of your </a:t>
            </a:r>
            <a:r>
              <a:rPr lang="en-US" sz="2000" dirty="0" err="1"/>
              <a:t>js</a:t>
            </a:r>
            <a:r>
              <a:rPr lang="en-US" sz="2000" dirty="0"/>
              <a:t> file </a:t>
            </a:r>
          </a:p>
          <a:p>
            <a:pPr marL="0" indent="0">
              <a:buNone/>
            </a:pPr>
            <a:endParaRPr lang="en-US" sz="2200" dirty="0"/>
          </a:p>
          <a:p>
            <a:pPr lvl="2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812374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3865"/>
          </a:xfrm>
        </p:spPr>
        <p:txBody>
          <a:bodyPr anchor="t">
            <a:normAutofit/>
          </a:bodyPr>
          <a:lstStyle/>
          <a:p>
            <a:r>
              <a:rPr lang="en-US" dirty="0"/>
              <a:t>That’s it! Thanks!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443" y="4447111"/>
            <a:ext cx="518733" cy="5187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460" y="4446781"/>
            <a:ext cx="520628" cy="5206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372" y="4451737"/>
            <a:ext cx="513777" cy="5137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600" y="4446780"/>
            <a:ext cx="518733" cy="51873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D774142-3708-184A-A0D5-BF5EDF93DA33}"/>
              </a:ext>
            </a:extLst>
          </p:cNvPr>
          <p:cNvSpPr/>
          <p:nvPr/>
        </p:nvSpPr>
        <p:spPr>
          <a:xfrm>
            <a:off x="2487666" y="5416370"/>
            <a:ext cx="24356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@aamay001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EE53FE7-3B30-064F-A89E-6FF1B834A8A9}"/>
              </a:ext>
            </a:extLst>
          </p:cNvPr>
          <p:cNvSpPr/>
          <p:nvPr/>
        </p:nvSpPr>
        <p:spPr>
          <a:xfrm>
            <a:off x="6479743" y="5416370"/>
            <a:ext cx="30404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/in/</a:t>
            </a:r>
            <a:r>
              <a:rPr lang="en-US" sz="2800" dirty="0" err="1"/>
              <a:t>andyamaya</a:t>
            </a:r>
            <a:r>
              <a:rPr lang="en-US" sz="2800" dirty="0"/>
              <a:t>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DC406F3-AA83-6E4D-96B6-3AB98E77F57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4" r="10615" b="1"/>
          <a:stretch/>
        </p:blipFill>
        <p:spPr>
          <a:xfrm>
            <a:off x="4975668" y="1865843"/>
            <a:ext cx="1832106" cy="226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998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31A7071-A1E3-4ABD-9E3C-984F3F9D153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76" b="774"/>
          <a:stretch/>
        </p:blipFill>
        <p:spPr>
          <a:xfrm>
            <a:off x="-3175" y="-18520"/>
            <a:ext cx="12191999" cy="6858000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D7450C65-F562-4A93-8E4C-2B1A1D6D13C8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F0563B9-ECBE-4965-97D7-9882F6A74BF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7E91126-5A58-4664-9FA6-5EC835C63563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23">
              <a:extLst>
                <a:ext uri="{FF2B5EF4-FFF2-40B4-BE49-F238E27FC236}">
                  <a16:creationId xmlns:a16="http://schemas.microsoft.com/office/drawing/2014/main" id="{EF18AD9C-F20A-40DA-85EC-AE24CBA4CA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25">
              <a:extLst>
                <a:ext uri="{FF2B5EF4-FFF2-40B4-BE49-F238E27FC236}">
                  <a16:creationId xmlns:a16="http://schemas.microsoft.com/office/drawing/2014/main" id="{5ED32872-350A-42F9-BACB-7E8FFE5579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C409006C-800B-4ECA-9974-89CBD04989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AA88B005-7B82-4ACE-B3D5-1BAD7E2A57A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28">
              <a:extLst>
                <a:ext uri="{FF2B5EF4-FFF2-40B4-BE49-F238E27FC236}">
                  <a16:creationId xmlns:a16="http://schemas.microsoft.com/office/drawing/2014/main" id="{DC68DADB-A002-4B49-8932-F71D25B3FB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29">
              <a:extLst>
                <a:ext uri="{FF2B5EF4-FFF2-40B4-BE49-F238E27FC236}">
                  <a16:creationId xmlns:a16="http://schemas.microsoft.com/office/drawing/2014/main" id="{63238F89-5D1B-4101-8493-5A72E178BA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D4094520-ACA0-47DD-8EB5-084BD92E861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29E6287E-AD72-4AD3-981F-086045BCA58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9333"/>
          </a:xfrm>
        </p:spPr>
        <p:txBody>
          <a:bodyPr>
            <a:normAutofit/>
          </a:bodyPr>
          <a:lstStyle/>
          <a:p>
            <a:r>
              <a:rPr lang="en-US" dirty="0"/>
              <a:t>Agenda /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88933"/>
            <a:ext cx="8596668" cy="4835222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A Little About JavaScript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Variables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Functions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Scope and Hoisting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Types </a:t>
            </a:r>
            <a:r>
              <a:rPr lang="mr-IN" sz="2000" dirty="0"/>
              <a:t>–</a:t>
            </a:r>
            <a:r>
              <a:rPr lang="en-US" sz="2000" dirty="0"/>
              <a:t> 7 built in types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null vs. undefined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The </a:t>
            </a:r>
            <a:r>
              <a:rPr lang="en-US" sz="2000" dirty="0" err="1"/>
              <a:t>gotcha’s</a:t>
            </a:r>
            <a:r>
              <a:rPr lang="en-US" sz="2000" dirty="0"/>
              <a:t> of the Number type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Equality checking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Falsy</a:t>
            </a:r>
            <a:r>
              <a:rPr lang="en-US" sz="2000" dirty="0"/>
              <a:t> and </a:t>
            </a:r>
            <a:r>
              <a:rPr lang="en-US" sz="2000" dirty="0" err="1"/>
              <a:t>Truthy</a:t>
            </a:r>
            <a:r>
              <a:rPr lang="en-US" sz="2000" dirty="0"/>
              <a:t> values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Coercion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’use strict’;</a:t>
            </a:r>
          </a:p>
        </p:txBody>
      </p:sp>
    </p:spTree>
    <p:extLst>
      <p:ext uri="{BB962C8B-B14F-4D97-AF65-F5344CB8AC3E}">
        <p14:creationId xmlns:p14="http://schemas.microsoft.com/office/powerpoint/2010/main" val="57011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93" r="18056" b="9092"/>
          <a:stretch/>
        </p:blipFill>
        <p:spPr>
          <a:xfrm>
            <a:off x="20" y="10"/>
            <a:ext cx="2734036" cy="6857990"/>
          </a:xfrm>
          <a:custGeom>
            <a:avLst/>
            <a:gdLst>
              <a:gd name="connsiteX0" fmla="*/ 0 w 2734056"/>
              <a:gd name="connsiteY0" fmla="*/ 0 h 6858000"/>
              <a:gd name="connsiteX1" fmla="*/ 1674254 w 2734056"/>
              <a:gd name="connsiteY1" fmla="*/ 0 h 6858000"/>
              <a:gd name="connsiteX2" fmla="*/ 2734056 w 2734056"/>
              <a:gd name="connsiteY2" fmla="*/ 6850199 h 6858000"/>
              <a:gd name="connsiteX3" fmla="*/ 2734056 w 2734056"/>
              <a:gd name="connsiteY3" fmla="*/ 6858000 h 6858000"/>
              <a:gd name="connsiteX4" fmla="*/ 842596 w 2734056"/>
              <a:gd name="connsiteY4" fmla="*/ 6858000 h 6858000"/>
              <a:gd name="connsiteX5" fmla="*/ 0 w 2734056"/>
              <a:gd name="connsiteY5" fmla="*/ 11918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842596" y="6858000"/>
                </a:lnTo>
                <a:lnTo>
                  <a:pt x="0" y="1191846"/>
                </a:lnTo>
                <a:close/>
              </a:path>
            </a:pathLst>
          </a:custGeom>
          <a:noFill/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68EE4C72-F2C4-48C0-A42A-6D8069047A8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1191846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6047" y="609600"/>
            <a:ext cx="6487955" cy="1320800"/>
          </a:xfrm>
        </p:spPr>
        <p:txBody>
          <a:bodyPr>
            <a:normAutofit/>
          </a:bodyPr>
          <a:lstStyle/>
          <a:p>
            <a:r>
              <a:rPr lang="en-US" dirty="0"/>
              <a:t>A Little About JavaScript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86046" y="1720642"/>
            <a:ext cx="6487955" cy="3880773"/>
          </a:xfrm>
        </p:spPr>
        <p:txBody>
          <a:bodyPr>
            <a:normAutofit/>
          </a:bodyPr>
          <a:lstStyle/>
          <a:p>
            <a:r>
              <a:rPr lang="en-US" sz="2000" dirty="0"/>
              <a:t>Developed in the mid 90’s </a:t>
            </a:r>
          </a:p>
          <a:p>
            <a:r>
              <a:rPr lang="en-US" sz="2000" dirty="0"/>
              <a:t>Brendan </a:t>
            </a:r>
            <a:r>
              <a:rPr lang="en-US" sz="2000" dirty="0" err="1"/>
              <a:t>Eich</a:t>
            </a:r>
            <a:r>
              <a:rPr lang="en-US" sz="2000" dirty="0"/>
              <a:t>; Father of JavaScript</a:t>
            </a:r>
          </a:p>
          <a:p>
            <a:r>
              <a:rPr lang="en-US" sz="2000" dirty="0" err="1"/>
              <a:t>NetScape</a:t>
            </a:r>
            <a:r>
              <a:rPr lang="en-US" sz="2000" dirty="0"/>
              <a:t> Hired Brandan to Develop JS </a:t>
            </a:r>
          </a:p>
          <a:p>
            <a:r>
              <a:rPr lang="en-US" sz="2000" dirty="0"/>
              <a:t>First version was developed in 10 days</a:t>
            </a:r>
          </a:p>
          <a:p>
            <a:r>
              <a:rPr lang="en-US" sz="2000" dirty="0"/>
              <a:t>Originally named Mocha, then </a:t>
            </a:r>
            <a:r>
              <a:rPr lang="en-US" sz="2000" dirty="0" err="1"/>
              <a:t>LiveScript</a:t>
            </a:r>
            <a:endParaRPr lang="en-US" sz="2000" dirty="0"/>
          </a:p>
          <a:p>
            <a:r>
              <a:rPr lang="en-US" sz="2000" dirty="0"/>
              <a:t>Renamed to ride on the popularity of Java</a:t>
            </a:r>
          </a:p>
          <a:p>
            <a:r>
              <a:rPr lang="en-US" sz="2000" dirty="0"/>
              <a:t>Dynamically typed language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60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60398-6D22-4F4B-BA41-D71F91C1A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FBFBE-F4A1-3643-A1D7-B7211E2DA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34577"/>
            <a:ext cx="8937934" cy="4380888"/>
          </a:xfrm>
        </p:spPr>
        <p:txBody>
          <a:bodyPr>
            <a:normAutofit/>
          </a:bodyPr>
          <a:lstStyle/>
          <a:p>
            <a:r>
              <a:rPr lang="en-US" sz="2000" dirty="0"/>
              <a:t>Variables can be declared using 3 keywords, or no keyword</a:t>
            </a:r>
          </a:p>
          <a:p>
            <a:pPr lvl="1"/>
            <a:r>
              <a:rPr lang="en-US" sz="1800" dirty="0" err="1"/>
              <a:t>var</a:t>
            </a:r>
            <a:r>
              <a:rPr lang="en-US" sz="1800" dirty="0"/>
              <a:t> </a:t>
            </a:r>
          </a:p>
          <a:p>
            <a:pPr lvl="1"/>
            <a:r>
              <a:rPr lang="en-US" sz="1800" dirty="0"/>
              <a:t>let</a:t>
            </a:r>
          </a:p>
          <a:p>
            <a:pPr lvl="1"/>
            <a:r>
              <a:rPr lang="en-US" sz="1800" dirty="0" err="1"/>
              <a:t>const</a:t>
            </a:r>
            <a:endParaRPr lang="en-US" sz="1800" dirty="0"/>
          </a:p>
          <a:p>
            <a:pPr lvl="1"/>
            <a:r>
              <a:rPr lang="en-US" sz="1800" dirty="0"/>
              <a:t>Variable name (no preceding keyword)</a:t>
            </a:r>
          </a:p>
          <a:p>
            <a:r>
              <a:rPr lang="en-US" sz="2000" dirty="0"/>
              <a:t>Variables have scope</a:t>
            </a:r>
          </a:p>
          <a:p>
            <a:r>
              <a:rPr lang="en-US" sz="2000" dirty="0"/>
              <a:t>Variables are a named unit of memory used to store some value</a:t>
            </a:r>
          </a:p>
          <a:p>
            <a:r>
              <a:rPr lang="en-US" sz="2000" dirty="0"/>
              <a:t>Variables declared with </a:t>
            </a:r>
            <a:r>
              <a:rPr lang="en-US" sz="2000" dirty="0" err="1"/>
              <a:t>var</a:t>
            </a:r>
            <a:r>
              <a:rPr lang="en-US" sz="2000" dirty="0"/>
              <a:t> or no keyword are hoisted</a:t>
            </a:r>
          </a:p>
          <a:p>
            <a:r>
              <a:rPr lang="en-US" sz="2000" dirty="0"/>
              <a:t>Don’t declare variables without a keyword</a:t>
            </a:r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3844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4922C4-9A19-6D40-BA6F-DB35ABF0F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028" y="0"/>
            <a:ext cx="8441580" cy="673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410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07473"/>
          </a:xfrm>
        </p:spPr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17689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/>
              <a:t>Blocks of code that can be called and executed on demand</a:t>
            </a:r>
          </a:p>
          <a:p>
            <a:r>
              <a:rPr lang="en-US" sz="2000" dirty="0"/>
              <a:t>Functions can de defined two way</a:t>
            </a:r>
          </a:p>
          <a:p>
            <a:pPr lvl="1"/>
            <a:r>
              <a:rPr lang="en-US" sz="2000" u="sng" dirty="0"/>
              <a:t>Function expression</a:t>
            </a:r>
          </a:p>
          <a:p>
            <a:pPr lvl="2"/>
            <a:r>
              <a:rPr lang="en-US" sz="2000" dirty="0"/>
              <a:t>Are not hoisted</a:t>
            </a:r>
          </a:p>
          <a:p>
            <a:pPr lvl="2"/>
            <a:r>
              <a:rPr lang="en-US" sz="2000" dirty="0"/>
              <a:t>Can only be called after 	execution reached code</a:t>
            </a:r>
            <a:br>
              <a:rPr lang="en-US" sz="2000" dirty="0"/>
            </a:br>
            <a:endParaRPr lang="en-US" sz="2000" dirty="0"/>
          </a:p>
          <a:p>
            <a:pPr lvl="1"/>
            <a:r>
              <a:rPr lang="en-US" sz="2000" u="sng" dirty="0"/>
              <a:t>Function declaration</a:t>
            </a:r>
          </a:p>
          <a:p>
            <a:pPr lvl="2"/>
            <a:r>
              <a:rPr lang="en-US" sz="2000" dirty="0"/>
              <a:t>Are hoisted</a:t>
            </a:r>
          </a:p>
          <a:p>
            <a:pPr lvl="2"/>
            <a:r>
              <a:rPr lang="en-US" sz="2000" dirty="0"/>
              <a:t>Can be called before and after declaration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34781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380" y="0"/>
            <a:ext cx="47591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50562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{76456503-64C6-C44A-BA88-E19C99FD3914}tf10001073</Template>
  <TotalTime>2505</TotalTime>
  <Words>1231</Words>
  <Application>Microsoft Macintosh PowerPoint</Application>
  <PresentationFormat>Widescreen</PresentationFormat>
  <Paragraphs>227</Paragraphs>
  <Slides>32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Calibri</vt:lpstr>
      <vt:lpstr>Consolas</vt:lpstr>
      <vt:lpstr>Courier New</vt:lpstr>
      <vt:lpstr>Mangal</vt:lpstr>
      <vt:lpstr>Verdana</vt:lpstr>
      <vt:lpstr>Wingdings 3</vt:lpstr>
      <vt:lpstr>Facet</vt:lpstr>
      <vt:lpstr>PowerPoint Presentation</vt:lpstr>
      <vt:lpstr>Intro to JavaScript</vt:lpstr>
      <vt:lpstr>About Me</vt:lpstr>
      <vt:lpstr>Agenda / Topics</vt:lpstr>
      <vt:lpstr>A Little About JavaScript</vt:lpstr>
      <vt:lpstr>Variables</vt:lpstr>
      <vt:lpstr>PowerPoint Presentation</vt:lpstr>
      <vt:lpstr>Functions</vt:lpstr>
      <vt:lpstr>PowerPoint Presentation</vt:lpstr>
      <vt:lpstr>Scope and Hoisting</vt:lpstr>
      <vt:lpstr>PowerPoint Presentation</vt:lpstr>
      <vt:lpstr>JavaScript Types</vt:lpstr>
      <vt:lpstr>undefined</vt:lpstr>
      <vt:lpstr>PowerPoint Presentation</vt:lpstr>
      <vt:lpstr>null</vt:lpstr>
      <vt:lpstr>PowerPoint Presentation</vt:lpstr>
      <vt:lpstr>null vs undefined</vt:lpstr>
      <vt:lpstr>boolean</vt:lpstr>
      <vt:lpstr>PowerPoint Presentation</vt:lpstr>
      <vt:lpstr>number</vt:lpstr>
      <vt:lpstr>PowerPoint Presentation</vt:lpstr>
      <vt:lpstr>number type gotcha</vt:lpstr>
      <vt:lpstr>string</vt:lpstr>
      <vt:lpstr>PowerPoint Presentation</vt:lpstr>
      <vt:lpstr>object</vt:lpstr>
      <vt:lpstr>PowerPoint Presentation</vt:lpstr>
      <vt:lpstr>Symbol (new to ES6)</vt:lpstr>
      <vt:lpstr>PowerPoint Presentation</vt:lpstr>
      <vt:lpstr>Equality Checking (and coercion)</vt:lpstr>
      <vt:lpstr>Falsy and Truthy Values</vt:lpstr>
      <vt:lpstr>“use strict”;</vt:lpstr>
      <vt:lpstr>That’s it! Thanks!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JavaScript</dc:title>
  <dc:creator>Andy Amaya</dc:creator>
  <cp:lastModifiedBy>Andy Amaya</cp:lastModifiedBy>
  <cp:revision>87</cp:revision>
  <dcterms:created xsi:type="dcterms:W3CDTF">2018-01-02T22:48:19Z</dcterms:created>
  <dcterms:modified xsi:type="dcterms:W3CDTF">2018-01-23T22:21:17Z</dcterms:modified>
</cp:coreProperties>
</file>

<file path=docProps/thumbnail.jpeg>
</file>